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7" autoAdjust="0"/>
    <p:restoredTop sz="94660"/>
  </p:normalViewPr>
  <p:slideViewPr>
    <p:cSldViewPr snapToGrid="0">
      <p:cViewPr varScale="1">
        <p:scale>
          <a:sx n="46" d="100"/>
          <a:sy n="46" d="100"/>
        </p:scale>
        <p:origin x="44" y="3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DFC937D-5492-40A3-99B4-76B0D5B78D0E}" type="datetimeFigureOut">
              <a:rPr lang="en-US" smtClean="0"/>
              <a:t>8/25/2018</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384DA67-714F-4924-AFE0-3F57A9F83141}" type="slidenum">
              <a:rPr lang="en-US" smtClean="0"/>
              <a:t>‹#›</a:t>
            </a:fld>
            <a:endParaRPr lang="en-US"/>
          </a:p>
        </p:txBody>
      </p:sp>
    </p:spTree>
    <p:extLst>
      <p:ext uri="{BB962C8B-B14F-4D97-AF65-F5344CB8AC3E}">
        <p14:creationId xmlns:p14="http://schemas.microsoft.com/office/powerpoint/2010/main" val="138933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DFC937D-5492-40A3-99B4-76B0D5B78D0E}" type="datetimeFigureOut">
              <a:rPr lang="en-US" smtClean="0"/>
              <a:t>8/25/2018</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384DA67-714F-4924-AFE0-3F57A9F83141}" type="slidenum">
              <a:rPr lang="en-US" smtClean="0"/>
              <a:t>‹#›</a:t>
            </a:fld>
            <a:endParaRPr lang="en-US"/>
          </a:p>
        </p:txBody>
      </p:sp>
    </p:spTree>
    <p:extLst>
      <p:ext uri="{BB962C8B-B14F-4D97-AF65-F5344CB8AC3E}">
        <p14:creationId xmlns:p14="http://schemas.microsoft.com/office/powerpoint/2010/main" val="506457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DFC937D-5492-40A3-99B4-76B0D5B78D0E}" type="datetimeFigureOut">
              <a:rPr lang="en-US" smtClean="0"/>
              <a:t>8/25/2018</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384DA67-714F-4924-AFE0-3F57A9F83141}" type="slidenum">
              <a:rPr lang="en-US" smtClean="0"/>
              <a:t>‹#›</a:t>
            </a:fld>
            <a:endParaRPr lang="en-US"/>
          </a:p>
        </p:txBody>
      </p:sp>
    </p:spTree>
    <p:extLst>
      <p:ext uri="{BB962C8B-B14F-4D97-AF65-F5344CB8AC3E}">
        <p14:creationId xmlns:p14="http://schemas.microsoft.com/office/powerpoint/2010/main" val="1222489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DFC937D-5492-40A3-99B4-76B0D5B78D0E}" type="datetimeFigureOut">
              <a:rPr lang="en-US" smtClean="0"/>
              <a:t>8/25/2018</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384DA67-714F-4924-AFE0-3F57A9F83141}" type="slidenum">
              <a:rPr lang="en-US" smtClean="0"/>
              <a:t>‹#›</a:t>
            </a:fld>
            <a:endParaRPr lang="en-US"/>
          </a:p>
        </p:txBody>
      </p:sp>
    </p:spTree>
    <p:extLst>
      <p:ext uri="{BB962C8B-B14F-4D97-AF65-F5344CB8AC3E}">
        <p14:creationId xmlns:p14="http://schemas.microsoft.com/office/powerpoint/2010/main" val="28159769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FC937D-5492-40A3-99B4-76B0D5B78D0E}" type="datetimeFigureOut">
              <a:rPr lang="en-US" smtClean="0"/>
              <a:t>8/25/2018</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384DA67-714F-4924-AFE0-3F57A9F83141}" type="slidenum">
              <a:rPr lang="en-US" smtClean="0"/>
              <a:t>‹#›</a:t>
            </a:fld>
            <a:endParaRPr lang="en-US"/>
          </a:p>
        </p:txBody>
      </p:sp>
    </p:spTree>
    <p:extLst>
      <p:ext uri="{BB962C8B-B14F-4D97-AF65-F5344CB8AC3E}">
        <p14:creationId xmlns:p14="http://schemas.microsoft.com/office/powerpoint/2010/main" val="2940100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DFC937D-5492-40A3-99B4-76B0D5B78D0E}" type="datetimeFigureOut">
              <a:rPr lang="en-US" smtClean="0"/>
              <a:t>8/25/2018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4DA67-714F-4924-AFE0-3F57A9F83141}" type="slidenum">
              <a:rPr lang="en-US" smtClean="0"/>
              <a:t>‹#›</a:t>
            </a:fld>
            <a:endParaRPr lang="en-US"/>
          </a:p>
        </p:txBody>
      </p:sp>
    </p:spTree>
    <p:extLst>
      <p:ext uri="{BB962C8B-B14F-4D97-AF65-F5344CB8AC3E}">
        <p14:creationId xmlns:p14="http://schemas.microsoft.com/office/powerpoint/2010/main" val="20692555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DFC937D-5492-40A3-99B4-76B0D5B78D0E}" type="datetimeFigureOut">
              <a:rPr lang="en-US" smtClean="0"/>
              <a:t>8/25/2018</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F384DA67-714F-4924-AFE0-3F57A9F83141}" type="slidenum">
              <a:rPr lang="en-US" smtClean="0"/>
              <a:t>‹#›</a:t>
            </a:fld>
            <a:endParaRPr lang="en-US"/>
          </a:p>
        </p:txBody>
      </p:sp>
    </p:spTree>
    <p:extLst>
      <p:ext uri="{BB962C8B-B14F-4D97-AF65-F5344CB8AC3E}">
        <p14:creationId xmlns:p14="http://schemas.microsoft.com/office/powerpoint/2010/main" val="8864102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DFC937D-5492-40A3-99B4-76B0D5B78D0E}" type="datetimeFigureOut">
              <a:rPr lang="en-US" smtClean="0"/>
              <a:t>8/25/2018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4DA67-714F-4924-AFE0-3F57A9F83141}" type="slidenum">
              <a:rPr lang="en-US" smtClean="0"/>
              <a:t>‹#›</a:t>
            </a:fld>
            <a:endParaRPr lang="en-US"/>
          </a:p>
        </p:txBody>
      </p:sp>
    </p:spTree>
    <p:extLst>
      <p:ext uri="{BB962C8B-B14F-4D97-AF65-F5344CB8AC3E}">
        <p14:creationId xmlns:p14="http://schemas.microsoft.com/office/powerpoint/2010/main" val="12054243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DFC937D-5492-40A3-99B4-76B0D5B78D0E}" type="datetimeFigureOut">
              <a:rPr lang="en-US" smtClean="0"/>
              <a:t>8/25/2018</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384DA67-714F-4924-AFE0-3F57A9F83141}" type="slidenum">
              <a:rPr lang="en-US" smtClean="0"/>
              <a:t>‹#›</a:t>
            </a:fld>
            <a:endParaRPr lang="en-US"/>
          </a:p>
        </p:txBody>
      </p:sp>
    </p:spTree>
    <p:extLst>
      <p:ext uri="{BB962C8B-B14F-4D97-AF65-F5344CB8AC3E}">
        <p14:creationId xmlns:p14="http://schemas.microsoft.com/office/powerpoint/2010/main" val="4286577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FC937D-5492-40A3-99B4-76B0D5B78D0E}" type="datetimeFigureOut">
              <a:rPr lang="en-US" smtClean="0"/>
              <a:t>8/25/2018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4DA67-714F-4924-AFE0-3F57A9F83141}" type="slidenum">
              <a:rPr lang="en-US" smtClean="0"/>
              <a:t>‹#›</a:t>
            </a:fld>
            <a:endParaRPr lang="en-US"/>
          </a:p>
        </p:txBody>
      </p:sp>
    </p:spTree>
    <p:extLst>
      <p:ext uri="{BB962C8B-B14F-4D97-AF65-F5344CB8AC3E}">
        <p14:creationId xmlns:p14="http://schemas.microsoft.com/office/powerpoint/2010/main" val="2147244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FC937D-5492-40A3-99B4-76B0D5B78D0E}" type="datetimeFigureOut">
              <a:rPr lang="en-US" smtClean="0"/>
              <a:t>8/25/2018</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384DA67-714F-4924-AFE0-3F57A9F83141}" type="slidenum">
              <a:rPr lang="en-US" smtClean="0"/>
              <a:t>‹#›</a:t>
            </a:fld>
            <a:endParaRPr lang="en-US"/>
          </a:p>
        </p:txBody>
      </p:sp>
    </p:spTree>
    <p:extLst>
      <p:ext uri="{BB962C8B-B14F-4D97-AF65-F5344CB8AC3E}">
        <p14:creationId xmlns:p14="http://schemas.microsoft.com/office/powerpoint/2010/main" val="18342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FC937D-5492-40A3-99B4-76B0D5B78D0E}" type="datetimeFigureOut">
              <a:rPr lang="en-US" smtClean="0"/>
              <a:t>8/25/2018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4DA67-714F-4924-AFE0-3F57A9F83141}" type="slidenum">
              <a:rPr lang="en-US" smtClean="0"/>
              <a:t>‹#›</a:t>
            </a:fld>
            <a:endParaRPr lang="en-US"/>
          </a:p>
        </p:txBody>
      </p:sp>
    </p:spTree>
    <p:extLst>
      <p:ext uri="{BB962C8B-B14F-4D97-AF65-F5344CB8AC3E}">
        <p14:creationId xmlns:p14="http://schemas.microsoft.com/office/powerpoint/2010/main" val="2610343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FC937D-5492-40A3-99B4-76B0D5B78D0E}" type="datetimeFigureOut">
              <a:rPr lang="en-US" smtClean="0"/>
              <a:t>8/25/2018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4DA67-714F-4924-AFE0-3F57A9F83141}" type="slidenum">
              <a:rPr lang="en-US" smtClean="0"/>
              <a:t>‹#›</a:t>
            </a:fld>
            <a:endParaRPr lang="en-US"/>
          </a:p>
        </p:txBody>
      </p:sp>
    </p:spTree>
    <p:extLst>
      <p:ext uri="{BB962C8B-B14F-4D97-AF65-F5344CB8AC3E}">
        <p14:creationId xmlns:p14="http://schemas.microsoft.com/office/powerpoint/2010/main" val="355080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FC937D-5492-40A3-99B4-76B0D5B78D0E}" type="datetimeFigureOut">
              <a:rPr lang="en-US" smtClean="0"/>
              <a:t>8/25/2018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4DA67-714F-4924-AFE0-3F57A9F83141}" type="slidenum">
              <a:rPr lang="en-US" smtClean="0"/>
              <a:t>‹#›</a:t>
            </a:fld>
            <a:endParaRPr lang="en-US"/>
          </a:p>
        </p:txBody>
      </p:sp>
    </p:spTree>
    <p:extLst>
      <p:ext uri="{BB962C8B-B14F-4D97-AF65-F5344CB8AC3E}">
        <p14:creationId xmlns:p14="http://schemas.microsoft.com/office/powerpoint/2010/main" val="573090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FC937D-5492-40A3-99B4-76B0D5B78D0E}" type="datetimeFigureOut">
              <a:rPr lang="en-US" smtClean="0"/>
              <a:t>8/25/2018</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384DA67-714F-4924-AFE0-3F57A9F83141}" type="slidenum">
              <a:rPr lang="en-US" smtClean="0"/>
              <a:t>‹#›</a:t>
            </a:fld>
            <a:endParaRPr lang="en-US"/>
          </a:p>
        </p:txBody>
      </p:sp>
    </p:spTree>
    <p:extLst>
      <p:ext uri="{BB962C8B-B14F-4D97-AF65-F5344CB8AC3E}">
        <p14:creationId xmlns:p14="http://schemas.microsoft.com/office/powerpoint/2010/main" val="783268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DFC937D-5492-40A3-99B4-76B0D5B78D0E}" type="datetimeFigureOut">
              <a:rPr lang="en-US" smtClean="0"/>
              <a:t>8/25/2018</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384DA67-714F-4924-AFE0-3F57A9F83141}" type="slidenum">
              <a:rPr lang="en-US" smtClean="0"/>
              <a:t>‹#›</a:t>
            </a:fld>
            <a:endParaRPr lang="en-US"/>
          </a:p>
        </p:txBody>
      </p:sp>
    </p:spTree>
    <p:extLst>
      <p:ext uri="{BB962C8B-B14F-4D97-AF65-F5344CB8AC3E}">
        <p14:creationId xmlns:p14="http://schemas.microsoft.com/office/powerpoint/2010/main" val="536161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DFC937D-5492-40A3-99B4-76B0D5B78D0E}" type="datetimeFigureOut">
              <a:rPr lang="en-US" smtClean="0"/>
              <a:t>8/25/2018</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384DA67-714F-4924-AFE0-3F57A9F83141}" type="slidenum">
              <a:rPr lang="en-US" smtClean="0"/>
              <a:t>‹#›</a:t>
            </a:fld>
            <a:endParaRPr lang="en-US"/>
          </a:p>
        </p:txBody>
      </p:sp>
    </p:spTree>
    <p:extLst>
      <p:ext uri="{BB962C8B-B14F-4D97-AF65-F5344CB8AC3E}">
        <p14:creationId xmlns:p14="http://schemas.microsoft.com/office/powerpoint/2010/main" val="2137845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DFC937D-5492-40A3-99B4-76B0D5B78D0E}" type="datetimeFigureOut">
              <a:rPr lang="en-US" smtClean="0"/>
              <a:t>8/25/2018</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384DA67-714F-4924-AFE0-3F57A9F83141}" type="slidenum">
              <a:rPr lang="en-US" smtClean="0"/>
              <a:t>‹#›</a:t>
            </a:fld>
            <a:endParaRPr lang="en-US"/>
          </a:p>
        </p:txBody>
      </p:sp>
    </p:spTree>
    <p:extLst>
      <p:ext uri="{BB962C8B-B14F-4D97-AF65-F5344CB8AC3E}">
        <p14:creationId xmlns:p14="http://schemas.microsoft.com/office/powerpoint/2010/main" val="16960385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C5DD5-6F7E-4E69-AF31-AC4F27089881}"/>
              </a:ext>
            </a:extLst>
          </p:cNvPr>
          <p:cNvSpPr>
            <a:spLocks noGrp="1"/>
          </p:cNvSpPr>
          <p:nvPr>
            <p:ph type="ctrTitle"/>
          </p:nvPr>
        </p:nvSpPr>
        <p:spPr/>
        <p:txBody>
          <a:bodyPr/>
          <a:lstStyle/>
          <a:p>
            <a:r>
              <a:rPr lang="en-US" dirty="0"/>
              <a:t>PERSONAL FITNESS LESSON #5</a:t>
            </a:r>
          </a:p>
        </p:txBody>
      </p:sp>
      <p:sp>
        <p:nvSpPr>
          <p:cNvPr id="3" name="Subtitle 2">
            <a:extLst>
              <a:ext uri="{FF2B5EF4-FFF2-40B4-BE49-F238E27FC236}">
                <a16:creationId xmlns:a16="http://schemas.microsoft.com/office/drawing/2014/main" id="{D7A44B1E-DA48-4F39-B74E-804F3AEAA8E7}"/>
              </a:ext>
            </a:extLst>
          </p:cNvPr>
          <p:cNvSpPr>
            <a:spLocks noGrp="1"/>
          </p:cNvSpPr>
          <p:nvPr>
            <p:ph type="subTitle" idx="1"/>
          </p:nvPr>
        </p:nvSpPr>
        <p:spPr/>
        <p:txBody>
          <a:bodyPr>
            <a:normAutofit/>
          </a:bodyPr>
          <a:lstStyle/>
          <a:p>
            <a:r>
              <a:rPr lang="en-US" sz="2800" dirty="0"/>
              <a:t>Myths vs. facts</a:t>
            </a:r>
          </a:p>
        </p:txBody>
      </p:sp>
    </p:spTree>
    <p:extLst>
      <p:ext uri="{BB962C8B-B14F-4D97-AF65-F5344CB8AC3E}">
        <p14:creationId xmlns:p14="http://schemas.microsoft.com/office/powerpoint/2010/main" val="736383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288E7-B1D6-454C-B35B-2875701C1622}"/>
              </a:ext>
            </a:extLst>
          </p:cNvPr>
          <p:cNvSpPr>
            <a:spLocks noGrp="1"/>
          </p:cNvSpPr>
          <p:nvPr>
            <p:ph type="title"/>
          </p:nvPr>
        </p:nvSpPr>
        <p:spPr/>
        <p:txBody>
          <a:bodyPr/>
          <a:lstStyle/>
          <a:p>
            <a:r>
              <a:rPr lang="en-US" dirty="0"/>
              <a:t>Myth #8-  Supplements are a must in order to see huge gains.</a:t>
            </a:r>
          </a:p>
        </p:txBody>
      </p:sp>
      <p:sp>
        <p:nvSpPr>
          <p:cNvPr id="3" name="Content Placeholder 2">
            <a:extLst>
              <a:ext uri="{FF2B5EF4-FFF2-40B4-BE49-F238E27FC236}">
                <a16:creationId xmlns:a16="http://schemas.microsoft.com/office/drawing/2014/main" id="{DDDBF5BC-B20F-4CBE-8EE7-FADFB3DA0975}"/>
              </a:ext>
            </a:extLst>
          </p:cNvPr>
          <p:cNvSpPr>
            <a:spLocks noGrp="1"/>
          </p:cNvSpPr>
          <p:nvPr>
            <p:ph idx="1"/>
          </p:nvPr>
        </p:nvSpPr>
        <p:spPr/>
        <p:txBody>
          <a:bodyPr/>
          <a:lstStyle/>
          <a:p>
            <a:r>
              <a:rPr lang="en-US" sz="2400" i="1" dirty="0"/>
              <a:t>The best way to receive all the vitamins, minerals and nutrients that the human body needs is through a knowledgeable and well-rounded eating strategy, not through excessive supplementation. </a:t>
            </a:r>
            <a:r>
              <a:rPr lang="en-US" sz="2400" dirty="0"/>
              <a:t>The body is always better off eating well and receiving all it needs through food. Granted there are some vitamins, minerals and nutrients that may prove challenging to take in through food and some supplementation may be necessary, but you should not become a walking pill box.</a:t>
            </a:r>
          </a:p>
          <a:p>
            <a:endParaRPr lang="en-US" dirty="0"/>
          </a:p>
        </p:txBody>
      </p:sp>
    </p:spTree>
    <p:extLst>
      <p:ext uri="{BB962C8B-B14F-4D97-AF65-F5344CB8AC3E}">
        <p14:creationId xmlns:p14="http://schemas.microsoft.com/office/powerpoint/2010/main" val="2023881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417A0-F66F-45EA-9BE0-5B59FBA194DA}"/>
              </a:ext>
            </a:extLst>
          </p:cNvPr>
          <p:cNvSpPr>
            <a:spLocks noGrp="1"/>
          </p:cNvSpPr>
          <p:nvPr>
            <p:ph type="title"/>
          </p:nvPr>
        </p:nvSpPr>
        <p:spPr/>
        <p:txBody>
          <a:bodyPr/>
          <a:lstStyle/>
          <a:p>
            <a:r>
              <a:rPr lang="en-US" dirty="0"/>
              <a:t>Myth #9- Longer Workouts At A Lower Intensity Burn More Fat.</a:t>
            </a:r>
          </a:p>
        </p:txBody>
      </p:sp>
      <p:sp>
        <p:nvSpPr>
          <p:cNvPr id="3" name="Content Placeholder 2">
            <a:extLst>
              <a:ext uri="{FF2B5EF4-FFF2-40B4-BE49-F238E27FC236}">
                <a16:creationId xmlns:a16="http://schemas.microsoft.com/office/drawing/2014/main" id="{6AD1752C-2ED9-4F4D-B3E6-868608C59801}"/>
              </a:ext>
            </a:extLst>
          </p:cNvPr>
          <p:cNvSpPr>
            <a:spLocks noGrp="1"/>
          </p:cNvSpPr>
          <p:nvPr>
            <p:ph idx="1"/>
          </p:nvPr>
        </p:nvSpPr>
        <p:spPr>
          <a:xfrm>
            <a:off x="1154954" y="2603500"/>
            <a:ext cx="9665446" cy="3838864"/>
          </a:xfrm>
        </p:spPr>
        <p:txBody>
          <a:bodyPr>
            <a:normAutofit/>
          </a:bodyPr>
          <a:lstStyle/>
          <a:p>
            <a:r>
              <a:rPr lang="en-US" sz="2000" i="1" dirty="0"/>
              <a:t>Short and intense interval training sessions can improve whole body fat oxidation by 36% and may offer greater benefits than lengthy bouts of steady-state exercise.  </a:t>
            </a:r>
            <a:r>
              <a:rPr lang="en-US" sz="2000" dirty="0"/>
              <a:t>Interval training allows you to get more work done in the same amount of time because you can work at greater intensity levels than if you were doing steady state training.  Your overall production (calories burned) will be greater despite the frequent breaks because you are able to work at a higher intensity.</a:t>
            </a:r>
          </a:p>
          <a:p>
            <a:r>
              <a:rPr lang="en-US" sz="2000" dirty="0"/>
              <a:t>Interval training also improves your level of fitness very quickly, typically in a matter of just a few weeks, and this improvement in fitness allows you to perform more work and burn more calories during an exercise session.</a:t>
            </a:r>
          </a:p>
          <a:p>
            <a:endParaRPr lang="en-US" dirty="0"/>
          </a:p>
        </p:txBody>
      </p:sp>
    </p:spTree>
    <p:extLst>
      <p:ext uri="{BB962C8B-B14F-4D97-AF65-F5344CB8AC3E}">
        <p14:creationId xmlns:p14="http://schemas.microsoft.com/office/powerpoint/2010/main" val="157150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36460-42DF-43A5-B92F-853FB453D9C6}"/>
              </a:ext>
            </a:extLst>
          </p:cNvPr>
          <p:cNvSpPr>
            <a:spLocks noGrp="1"/>
          </p:cNvSpPr>
          <p:nvPr>
            <p:ph type="title"/>
          </p:nvPr>
        </p:nvSpPr>
        <p:spPr/>
        <p:txBody>
          <a:bodyPr/>
          <a:lstStyle/>
          <a:p>
            <a:r>
              <a:rPr lang="en-US" dirty="0"/>
              <a:t>Myth #10- A protein bar is a good substitution for a meal</a:t>
            </a:r>
          </a:p>
        </p:txBody>
      </p:sp>
      <p:sp>
        <p:nvSpPr>
          <p:cNvPr id="3" name="Content Placeholder 2">
            <a:extLst>
              <a:ext uri="{FF2B5EF4-FFF2-40B4-BE49-F238E27FC236}">
                <a16:creationId xmlns:a16="http://schemas.microsoft.com/office/drawing/2014/main" id="{67A9152D-5408-4BF5-A73A-94FD5AAAFBE4}"/>
              </a:ext>
            </a:extLst>
          </p:cNvPr>
          <p:cNvSpPr>
            <a:spLocks noGrp="1"/>
          </p:cNvSpPr>
          <p:nvPr>
            <p:ph idx="1"/>
          </p:nvPr>
        </p:nvSpPr>
        <p:spPr/>
        <p:txBody>
          <a:bodyPr/>
          <a:lstStyle/>
          <a:p>
            <a:r>
              <a:rPr lang="en-US" sz="2800" i="1" dirty="0"/>
              <a:t>Protein bars are highly processed, unless you make them yourself. Highly processed food requires fewer calories to digest, so that benefit is diminished. </a:t>
            </a:r>
          </a:p>
          <a:p>
            <a:pPr marL="0" indent="0">
              <a:buNone/>
            </a:pPr>
            <a:endParaRPr lang="en-US" dirty="0"/>
          </a:p>
        </p:txBody>
      </p:sp>
    </p:spTree>
    <p:extLst>
      <p:ext uri="{BB962C8B-B14F-4D97-AF65-F5344CB8AC3E}">
        <p14:creationId xmlns:p14="http://schemas.microsoft.com/office/powerpoint/2010/main" val="3045363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29DB8-3CE4-4D25-A6DC-08C60F5B0F73}"/>
              </a:ext>
            </a:extLst>
          </p:cNvPr>
          <p:cNvSpPr>
            <a:spLocks noGrp="1"/>
          </p:cNvSpPr>
          <p:nvPr>
            <p:ph type="title"/>
          </p:nvPr>
        </p:nvSpPr>
        <p:spPr/>
        <p:txBody>
          <a:bodyPr/>
          <a:lstStyle/>
          <a:p>
            <a:r>
              <a:rPr lang="en-US" dirty="0"/>
              <a:t>Look at the following... are any myths; are any facts?</a:t>
            </a:r>
          </a:p>
        </p:txBody>
      </p:sp>
      <p:sp>
        <p:nvSpPr>
          <p:cNvPr id="3" name="Content Placeholder 2">
            <a:extLst>
              <a:ext uri="{FF2B5EF4-FFF2-40B4-BE49-F238E27FC236}">
                <a16:creationId xmlns:a16="http://schemas.microsoft.com/office/drawing/2014/main" id="{0E3BD7E1-7D49-437A-BE04-F8AFF4A42926}"/>
              </a:ext>
            </a:extLst>
          </p:cNvPr>
          <p:cNvSpPr>
            <a:spLocks noGrp="1"/>
          </p:cNvSpPr>
          <p:nvPr>
            <p:ph idx="1"/>
          </p:nvPr>
        </p:nvSpPr>
        <p:spPr>
          <a:xfrm>
            <a:off x="1154954" y="2603499"/>
            <a:ext cx="8825659" cy="4115955"/>
          </a:xfrm>
        </p:spPr>
        <p:txBody>
          <a:bodyPr/>
          <a:lstStyle/>
          <a:p>
            <a:r>
              <a:rPr lang="en-US" dirty="0"/>
              <a:t>Crunches are the key to flat abs.</a:t>
            </a:r>
          </a:p>
          <a:p>
            <a:r>
              <a:rPr lang="en-US" dirty="0"/>
              <a:t>The more you sweat, the more fat you lose</a:t>
            </a:r>
          </a:p>
          <a:p>
            <a:r>
              <a:rPr lang="en-US" dirty="0"/>
              <a:t>High-protein diets are bad for your kidneys</a:t>
            </a:r>
          </a:p>
          <a:p>
            <a:r>
              <a:rPr lang="en-US" dirty="0"/>
              <a:t>If you aren't sore the next day, your workout wasn't hard enough</a:t>
            </a:r>
          </a:p>
          <a:p>
            <a:r>
              <a:rPr lang="en-US" dirty="0"/>
              <a:t>Big muscles are strong muscles</a:t>
            </a:r>
          </a:p>
          <a:p>
            <a:r>
              <a:rPr lang="en-US" dirty="0"/>
              <a:t>For women, lifting heavy weights bulks you up.</a:t>
            </a:r>
          </a:p>
          <a:p>
            <a:r>
              <a:rPr lang="en-US" dirty="0"/>
              <a:t>You can’t work out when you are sick.</a:t>
            </a:r>
          </a:p>
          <a:p>
            <a:r>
              <a:rPr lang="en-US" dirty="0"/>
              <a:t>Supplements are a must in order to see huge gains.</a:t>
            </a:r>
          </a:p>
          <a:p>
            <a:r>
              <a:rPr lang="en-US" dirty="0"/>
              <a:t>Longer Workouts At A Lower Intensity Burn More Fat.</a:t>
            </a:r>
          </a:p>
          <a:p>
            <a:r>
              <a:rPr lang="en-US" dirty="0"/>
              <a:t>A protein bar is a good substitution for a meal</a:t>
            </a:r>
          </a:p>
        </p:txBody>
      </p:sp>
    </p:spTree>
    <p:extLst>
      <p:ext uri="{BB962C8B-B14F-4D97-AF65-F5344CB8AC3E}">
        <p14:creationId xmlns:p14="http://schemas.microsoft.com/office/powerpoint/2010/main" val="614217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C1887-8A5C-4E72-8B09-203410A9D069}"/>
              </a:ext>
            </a:extLst>
          </p:cNvPr>
          <p:cNvSpPr>
            <a:spLocks noGrp="1"/>
          </p:cNvSpPr>
          <p:nvPr>
            <p:ph type="title"/>
          </p:nvPr>
        </p:nvSpPr>
        <p:spPr/>
        <p:txBody>
          <a:bodyPr/>
          <a:lstStyle/>
          <a:p>
            <a:r>
              <a:rPr lang="en-US" dirty="0"/>
              <a:t>Myth #1- Crunches are the key to flat abs.</a:t>
            </a:r>
          </a:p>
        </p:txBody>
      </p:sp>
      <p:sp>
        <p:nvSpPr>
          <p:cNvPr id="3" name="Content Placeholder 2">
            <a:extLst>
              <a:ext uri="{FF2B5EF4-FFF2-40B4-BE49-F238E27FC236}">
                <a16:creationId xmlns:a16="http://schemas.microsoft.com/office/drawing/2014/main" id="{C81B6892-523B-4130-A8E8-530B64D7AD35}"/>
              </a:ext>
            </a:extLst>
          </p:cNvPr>
          <p:cNvSpPr>
            <a:spLocks noGrp="1"/>
          </p:cNvSpPr>
          <p:nvPr>
            <p:ph idx="1"/>
          </p:nvPr>
        </p:nvSpPr>
        <p:spPr>
          <a:xfrm>
            <a:off x="1154954" y="2603499"/>
            <a:ext cx="9803991" cy="3825009"/>
          </a:xfrm>
        </p:spPr>
        <p:txBody>
          <a:bodyPr/>
          <a:lstStyle/>
          <a:p>
            <a:r>
              <a:rPr lang="en-US" sz="2400" i="1" dirty="0"/>
              <a:t>Since they don't burn off a lot of calories, they don't help in a major way with fat loss.</a:t>
            </a:r>
          </a:p>
          <a:p>
            <a:r>
              <a:rPr lang="en-US" sz="2400" dirty="0"/>
              <a:t>while crunches do tone a small portion of your abs, </a:t>
            </a:r>
            <a:r>
              <a:rPr lang="en-US" sz="2400" i="1" dirty="0"/>
              <a:t>moves involving your distal trunk</a:t>
            </a:r>
            <a:r>
              <a:rPr lang="en-US" sz="2400" dirty="0"/>
              <a:t> -- which includes your shoulders and butt -- </a:t>
            </a:r>
            <a:r>
              <a:rPr lang="en-US" sz="2400" i="1" dirty="0"/>
              <a:t>more effectively engage your entire core</a:t>
            </a:r>
            <a:r>
              <a:rPr lang="en-US" sz="2400" dirty="0"/>
              <a:t>, So you'll whittle your waist far more dramatically by doing planks and bridges (and more of these fat-burning ab exercises).</a:t>
            </a:r>
          </a:p>
          <a:p>
            <a:r>
              <a:rPr lang="en-US" sz="2400" dirty="0"/>
              <a:t>Additionally, </a:t>
            </a:r>
            <a:r>
              <a:rPr lang="en-US" sz="2400" i="1" dirty="0"/>
              <a:t>your diet and what you put into your body also plays a huge role in the development of abdominals.</a:t>
            </a:r>
          </a:p>
          <a:p>
            <a:pPr marL="0" indent="0">
              <a:buNone/>
            </a:pPr>
            <a:endParaRPr lang="en-US" dirty="0"/>
          </a:p>
        </p:txBody>
      </p:sp>
    </p:spTree>
    <p:extLst>
      <p:ext uri="{BB962C8B-B14F-4D97-AF65-F5344CB8AC3E}">
        <p14:creationId xmlns:p14="http://schemas.microsoft.com/office/powerpoint/2010/main" val="1241973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F9BFC-5617-43E8-AB7A-BF1C24A34A81}"/>
              </a:ext>
            </a:extLst>
          </p:cNvPr>
          <p:cNvSpPr>
            <a:spLocks noGrp="1"/>
          </p:cNvSpPr>
          <p:nvPr>
            <p:ph type="title"/>
          </p:nvPr>
        </p:nvSpPr>
        <p:spPr/>
        <p:txBody>
          <a:bodyPr/>
          <a:lstStyle/>
          <a:p>
            <a:r>
              <a:rPr lang="en-US" dirty="0"/>
              <a:t>Myth #2- The more you sweat, the more fat you lose</a:t>
            </a:r>
          </a:p>
        </p:txBody>
      </p:sp>
      <p:sp>
        <p:nvSpPr>
          <p:cNvPr id="3" name="Content Placeholder 2">
            <a:extLst>
              <a:ext uri="{FF2B5EF4-FFF2-40B4-BE49-F238E27FC236}">
                <a16:creationId xmlns:a16="http://schemas.microsoft.com/office/drawing/2014/main" id="{E7AC087C-9FB0-473E-A099-62FF6BFE855C}"/>
              </a:ext>
            </a:extLst>
          </p:cNvPr>
          <p:cNvSpPr>
            <a:spLocks noGrp="1"/>
          </p:cNvSpPr>
          <p:nvPr>
            <p:ph idx="1"/>
          </p:nvPr>
        </p:nvSpPr>
        <p:spPr>
          <a:xfrm>
            <a:off x="1154954" y="2603500"/>
            <a:ext cx="10233482" cy="3603336"/>
          </a:xfrm>
        </p:spPr>
        <p:txBody>
          <a:bodyPr>
            <a:normAutofit fontScale="92500" lnSpcReduction="20000"/>
          </a:bodyPr>
          <a:lstStyle/>
          <a:p>
            <a:r>
              <a:rPr lang="en-US" sz="2400" i="1" dirty="0"/>
              <a:t>Sweat has nothing to do with intensity; it's your body's way of getting rid of heat</a:t>
            </a:r>
            <a:r>
              <a:rPr lang="en-US" sz="2400" dirty="0"/>
              <a:t>.  Although it is very healthy to sweat during a workout,  Fat is oxidized inside your body, and it is not going to vaporize because you're sweating! </a:t>
            </a:r>
          </a:p>
          <a:p>
            <a:endParaRPr lang="en-US" sz="2400" dirty="0"/>
          </a:p>
          <a:p>
            <a:r>
              <a:rPr lang="en-US" sz="2400" dirty="0"/>
              <a:t>It sounds counterintuitive, but </a:t>
            </a:r>
            <a:r>
              <a:rPr lang="en-US" sz="2400" i="1" dirty="0"/>
              <a:t>the fitter you are, the sooner your body begins to sweat, so a person who's in extremely good shape will produce more sweat than somebody who isn't</a:t>
            </a:r>
            <a:r>
              <a:rPr lang="en-US" sz="2400" dirty="0"/>
              <a:t>," says Beth Stover, M.S., C.S.C.S., a senior scientist at the Gatorade Sports Science Institute in Barrington, Illinois. "With each workout, you become a more and more efficient sweating machine.”</a:t>
            </a:r>
          </a:p>
          <a:p>
            <a:endParaRPr lang="en-US" dirty="0"/>
          </a:p>
        </p:txBody>
      </p:sp>
    </p:spTree>
    <p:extLst>
      <p:ext uri="{BB962C8B-B14F-4D97-AF65-F5344CB8AC3E}">
        <p14:creationId xmlns:p14="http://schemas.microsoft.com/office/powerpoint/2010/main" val="4228773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D4FA3-770B-4AD1-9B7B-D5DF855F5E36}"/>
              </a:ext>
            </a:extLst>
          </p:cNvPr>
          <p:cNvSpPr>
            <a:spLocks noGrp="1"/>
          </p:cNvSpPr>
          <p:nvPr>
            <p:ph type="title"/>
          </p:nvPr>
        </p:nvSpPr>
        <p:spPr/>
        <p:txBody>
          <a:bodyPr/>
          <a:lstStyle/>
          <a:p>
            <a:r>
              <a:rPr lang="en-US" dirty="0"/>
              <a:t>Myth #3- High-protein diets are bad for your kidneys</a:t>
            </a:r>
          </a:p>
        </p:txBody>
      </p:sp>
      <p:sp>
        <p:nvSpPr>
          <p:cNvPr id="3" name="Content Placeholder 2">
            <a:extLst>
              <a:ext uri="{FF2B5EF4-FFF2-40B4-BE49-F238E27FC236}">
                <a16:creationId xmlns:a16="http://schemas.microsoft.com/office/drawing/2014/main" id="{4BDE9F3F-3A12-46B4-B322-D6F0164A2C12}"/>
              </a:ext>
            </a:extLst>
          </p:cNvPr>
          <p:cNvSpPr>
            <a:spLocks noGrp="1"/>
          </p:cNvSpPr>
          <p:nvPr>
            <p:ph idx="1"/>
          </p:nvPr>
        </p:nvSpPr>
        <p:spPr/>
        <p:txBody>
          <a:bodyPr/>
          <a:lstStyle/>
          <a:p>
            <a:r>
              <a:rPr lang="en-US" sz="3200" dirty="0"/>
              <a:t>Protein taxes the kidneys because they have to work harder to process it. </a:t>
            </a:r>
            <a:r>
              <a:rPr lang="en-US" sz="3200" i="1" dirty="0"/>
              <a:t>Healthy people without a preexisting kidney condition are fine to eat a lot of protein as long as they drink a lot of water too. </a:t>
            </a:r>
          </a:p>
          <a:p>
            <a:pPr marL="0" indent="0">
              <a:buNone/>
            </a:pPr>
            <a:endParaRPr lang="en-US" dirty="0"/>
          </a:p>
        </p:txBody>
      </p:sp>
    </p:spTree>
    <p:extLst>
      <p:ext uri="{BB962C8B-B14F-4D97-AF65-F5344CB8AC3E}">
        <p14:creationId xmlns:p14="http://schemas.microsoft.com/office/powerpoint/2010/main" val="940705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A846A-4495-4E01-86D5-2C0352B2838E}"/>
              </a:ext>
            </a:extLst>
          </p:cNvPr>
          <p:cNvSpPr>
            <a:spLocks noGrp="1"/>
          </p:cNvSpPr>
          <p:nvPr>
            <p:ph type="title"/>
          </p:nvPr>
        </p:nvSpPr>
        <p:spPr/>
        <p:txBody>
          <a:bodyPr/>
          <a:lstStyle/>
          <a:p>
            <a:r>
              <a:rPr lang="en-US" dirty="0"/>
              <a:t>Myth #4- If you aren't sore the next day, your workout wasn't hard enough</a:t>
            </a:r>
          </a:p>
        </p:txBody>
      </p:sp>
      <p:sp>
        <p:nvSpPr>
          <p:cNvPr id="3" name="Content Placeholder 2">
            <a:extLst>
              <a:ext uri="{FF2B5EF4-FFF2-40B4-BE49-F238E27FC236}">
                <a16:creationId xmlns:a16="http://schemas.microsoft.com/office/drawing/2014/main" id="{0B43FFFD-7B66-4FDC-8FAE-AC1E8B6705E7}"/>
              </a:ext>
            </a:extLst>
          </p:cNvPr>
          <p:cNvSpPr>
            <a:spLocks noGrp="1"/>
          </p:cNvSpPr>
          <p:nvPr>
            <p:ph idx="1"/>
          </p:nvPr>
        </p:nvSpPr>
        <p:spPr/>
        <p:txBody>
          <a:bodyPr/>
          <a:lstStyle/>
          <a:p>
            <a:r>
              <a:rPr lang="en-US" sz="2400" dirty="0"/>
              <a:t>Soreness is inflammation and the chemical response to inflammation. The only yardstick by which you need to measure progress is that of your goal. Judge your workout by what happens during that workout.</a:t>
            </a:r>
          </a:p>
          <a:p>
            <a:r>
              <a:rPr lang="en-US" sz="2400" dirty="0"/>
              <a:t>And don’t forget that there is a difference between pain and soreness.  If you are in pain, STOP!</a:t>
            </a:r>
          </a:p>
          <a:p>
            <a:pPr marL="0" indent="0">
              <a:buNone/>
            </a:pPr>
            <a:endParaRPr lang="en-US" dirty="0"/>
          </a:p>
        </p:txBody>
      </p:sp>
    </p:spTree>
    <p:extLst>
      <p:ext uri="{BB962C8B-B14F-4D97-AF65-F5344CB8AC3E}">
        <p14:creationId xmlns:p14="http://schemas.microsoft.com/office/powerpoint/2010/main" val="40933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6026E-12A0-4347-BC68-E1D67844B3F1}"/>
              </a:ext>
            </a:extLst>
          </p:cNvPr>
          <p:cNvSpPr>
            <a:spLocks noGrp="1"/>
          </p:cNvSpPr>
          <p:nvPr>
            <p:ph type="title"/>
          </p:nvPr>
        </p:nvSpPr>
        <p:spPr/>
        <p:txBody>
          <a:bodyPr/>
          <a:lstStyle/>
          <a:p>
            <a:r>
              <a:rPr lang="en-US" dirty="0"/>
              <a:t>Myth #5- Big muscles are strong muscles </a:t>
            </a:r>
          </a:p>
        </p:txBody>
      </p:sp>
      <p:sp>
        <p:nvSpPr>
          <p:cNvPr id="3" name="Content Placeholder 2">
            <a:extLst>
              <a:ext uri="{FF2B5EF4-FFF2-40B4-BE49-F238E27FC236}">
                <a16:creationId xmlns:a16="http://schemas.microsoft.com/office/drawing/2014/main" id="{7214F2DE-53FF-47B5-AD3D-121F9D3AC1E9}"/>
              </a:ext>
            </a:extLst>
          </p:cNvPr>
          <p:cNvSpPr>
            <a:spLocks noGrp="1"/>
          </p:cNvSpPr>
          <p:nvPr>
            <p:ph idx="1"/>
          </p:nvPr>
        </p:nvSpPr>
        <p:spPr/>
        <p:txBody>
          <a:bodyPr/>
          <a:lstStyle/>
          <a:p>
            <a:r>
              <a:rPr lang="en-US" sz="2000" dirty="0"/>
              <a:t>There's a difference between training your muscles to be big and training your muscles to be strong. For physique athletes, size and shape—not strength—is the ultimate goal. For athletes, strength for maximum effort is most important.</a:t>
            </a:r>
          </a:p>
          <a:p>
            <a:endParaRPr lang="en-US" sz="2000" dirty="0"/>
          </a:p>
          <a:p>
            <a:r>
              <a:rPr lang="en-US" sz="2000" dirty="0"/>
              <a:t>I'm not saying that big muscles aren't strong, but put a bodybuilder and an Olympic lifter in front of a loaded barbell and see who can clean the most weight. Either person is capable of being strong or built—it's all a matter of training for a specific goal.</a:t>
            </a:r>
          </a:p>
          <a:p>
            <a:pPr marL="0" indent="0">
              <a:buNone/>
            </a:pPr>
            <a:endParaRPr lang="en-US" dirty="0"/>
          </a:p>
        </p:txBody>
      </p:sp>
    </p:spTree>
    <p:extLst>
      <p:ext uri="{BB962C8B-B14F-4D97-AF65-F5344CB8AC3E}">
        <p14:creationId xmlns:p14="http://schemas.microsoft.com/office/powerpoint/2010/main" val="1523535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52684-14D4-4BFA-B81F-E38BCB180FC5}"/>
              </a:ext>
            </a:extLst>
          </p:cNvPr>
          <p:cNvSpPr>
            <a:spLocks noGrp="1"/>
          </p:cNvSpPr>
          <p:nvPr>
            <p:ph type="title"/>
          </p:nvPr>
        </p:nvSpPr>
        <p:spPr/>
        <p:txBody>
          <a:bodyPr/>
          <a:lstStyle/>
          <a:p>
            <a:r>
              <a:rPr lang="en-US" dirty="0"/>
              <a:t>Myth #6- For women, lifting heavy weights bulks you up.</a:t>
            </a:r>
          </a:p>
        </p:txBody>
      </p:sp>
      <p:sp>
        <p:nvSpPr>
          <p:cNvPr id="3" name="Content Placeholder 2">
            <a:extLst>
              <a:ext uri="{FF2B5EF4-FFF2-40B4-BE49-F238E27FC236}">
                <a16:creationId xmlns:a16="http://schemas.microsoft.com/office/drawing/2014/main" id="{A4B90B03-94F6-4920-B0CF-BDA9462CD4A9}"/>
              </a:ext>
            </a:extLst>
          </p:cNvPr>
          <p:cNvSpPr>
            <a:spLocks noGrp="1"/>
          </p:cNvSpPr>
          <p:nvPr>
            <p:ph idx="1"/>
          </p:nvPr>
        </p:nvSpPr>
        <p:spPr/>
        <p:txBody>
          <a:bodyPr/>
          <a:lstStyle/>
          <a:p>
            <a:r>
              <a:rPr lang="en-US" sz="2400" i="1" dirty="0"/>
              <a:t>Actually, it can slim you down. </a:t>
            </a:r>
            <a:r>
              <a:rPr lang="en-US" sz="2400" dirty="0"/>
              <a:t>Women who lift a challenging weight for eight reps burn nearly twice as many calories as women who do 15 reps with lighter dumbbells.</a:t>
            </a:r>
          </a:p>
          <a:p>
            <a:r>
              <a:rPr lang="en-US" sz="2400" i="1" dirty="0"/>
              <a:t>women have testosterone levels that are about 15 to 20 times lower than those of men</a:t>
            </a:r>
            <a:r>
              <a:rPr lang="en-US" sz="2400" dirty="0"/>
              <a:t>—hormonally speaking, They are just not likely to get jacked.</a:t>
            </a:r>
          </a:p>
          <a:p>
            <a:pPr marL="0" indent="0">
              <a:buNone/>
            </a:pPr>
            <a:endParaRPr lang="en-US" dirty="0"/>
          </a:p>
        </p:txBody>
      </p:sp>
    </p:spTree>
    <p:extLst>
      <p:ext uri="{BB962C8B-B14F-4D97-AF65-F5344CB8AC3E}">
        <p14:creationId xmlns:p14="http://schemas.microsoft.com/office/powerpoint/2010/main" val="1354231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85DE7-4E9D-48C3-95C1-AB2FC47E0D96}"/>
              </a:ext>
            </a:extLst>
          </p:cNvPr>
          <p:cNvSpPr>
            <a:spLocks noGrp="1"/>
          </p:cNvSpPr>
          <p:nvPr>
            <p:ph type="title"/>
          </p:nvPr>
        </p:nvSpPr>
        <p:spPr/>
        <p:txBody>
          <a:bodyPr/>
          <a:lstStyle/>
          <a:p>
            <a:r>
              <a:rPr lang="en-US" dirty="0"/>
              <a:t>Myth #7- You can’t work out when you are sick.</a:t>
            </a:r>
          </a:p>
        </p:txBody>
      </p:sp>
      <p:sp>
        <p:nvSpPr>
          <p:cNvPr id="3" name="Content Placeholder 2">
            <a:extLst>
              <a:ext uri="{FF2B5EF4-FFF2-40B4-BE49-F238E27FC236}">
                <a16:creationId xmlns:a16="http://schemas.microsoft.com/office/drawing/2014/main" id="{56E9E8E1-ED9D-4F01-8329-9674E934E5A6}"/>
              </a:ext>
            </a:extLst>
          </p:cNvPr>
          <p:cNvSpPr>
            <a:spLocks noGrp="1"/>
          </p:cNvSpPr>
          <p:nvPr>
            <p:ph idx="1"/>
          </p:nvPr>
        </p:nvSpPr>
        <p:spPr/>
        <p:txBody>
          <a:bodyPr/>
          <a:lstStyle/>
          <a:p>
            <a:r>
              <a:rPr lang="en-US" sz="2800" i="1" dirty="0"/>
              <a:t>As long as you don't have a fever and your symptoms are above the neck (think: stuffy nose or sore throat, not chest congestion or indigestion), you can totally hit the gym. Just listen to your body—or ask your doc if you're unsure. </a:t>
            </a:r>
          </a:p>
          <a:p>
            <a:pPr marL="0" indent="0">
              <a:buNone/>
            </a:pPr>
            <a:endParaRPr lang="en-US" dirty="0"/>
          </a:p>
        </p:txBody>
      </p:sp>
    </p:spTree>
    <p:extLst>
      <p:ext uri="{BB962C8B-B14F-4D97-AF65-F5344CB8AC3E}">
        <p14:creationId xmlns:p14="http://schemas.microsoft.com/office/powerpoint/2010/main" val="26743894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13</TotalTime>
  <Words>905</Words>
  <Application>Microsoft Office PowerPoint</Application>
  <PresentationFormat>Widescreen</PresentationFormat>
  <Paragraphs>42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 Boardroom</vt:lpstr>
      <vt:lpstr>PERSONAL FITNESS LESSON #5</vt:lpstr>
      <vt:lpstr>Look at the following... are any myths; are any facts?</vt:lpstr>
      <vt:lpstr>Myth #1- Crunches are the key to flat abs.</vt:lpstr>
      <vt:lpstr>Myth #2- The more you sweat, the more fat you lose</vt:lpstr>
      <vt:lpstr>Myth #3- High-protein diets are bad for your kidneys</vt:lpstr>
      <vt:lpstr>Myth #4- If you aren't sore the next day, your workout wasn't hard enough</vt:lpstr>
      <vt:lpstr>Myth #5- Big muscles are strong muscles </vt:lpstr>
      <vt:lpstr>Myth #6- For women, lifting heavy weights bulks you up.</vt:lpstr>
      <vt:lpstr>Myth #7- You can’t work out when you are sick.</vt:lpstr>
      <vt:lpstr>Myth #8-  Supplements are a must in order to see huge gains.</vt:lpstr>
      <vt:lpstr>Myth #9- Longer Workouts At A Lower Intensity Burn More Fat.</vt:lpstr>
      <vt:lpstr>Myth #10- A protein bar is a good substitution for a meal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FITNESS LESSON #5</dc:title>
  <dc:creator>RABBERMAN, KERRI A</dc:creator>
  <cp:lastModifiedBy>RABBERMAN, KERRI A</cp:lastModifiedBy>
  <cp:revision>2</cp:revision>
  <dcterms:created xsi:type="dcterms:W3CDTF">2018-08-25T18:09:10Z</dcterms:created>
  <dcterms:modified xsi:type="dcterms:W3CDTF">2018-08-25T18:22:12Z</dcterms:modified>
</cp:coreProperties>
</file>